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270F6C4-9E1B-4412-A8E4-8CC16B51ED26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169F77-4C65-4BD9-B867-23FE6191CFF4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984007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171450" indent="-171450">
              <a:buFontTx/>
              <a:buChar char="-"/>
            </a:pPr>
            <a:r>
              <a:rPr lang="en-US" altLang="ko-KR" dirty="0"/>
              <a:t>Equity</a:t>
            </a:r>
            <a:r>
              <a:rPr lang="en-US" altLang="ko-KR" baseline="0" dirty="0"/>
              <a:t> co, hold co </a:t>
            </a:r>
            <a:r>
              <a:rPr lang="ko-KR" altLang="en-US" baseline="0" dirty="0"/>
              <a:t>목적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F3BB0B-37F7-4D19-840D-03ED0277BF25}" type="slidenum">
              <a:rPr lang="ko-KR" altLang="en-US" smtClean="0"/>
              <a:pPr/>
              <a:t>1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0785617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868877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22196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1991417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869769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234854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824127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03358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953096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01042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300826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436562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717016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6A5884-E891-495D-B5CC-083BFDA02F0D}" type="datetimeFigureOut">
              <a:rPr lang="ko-KR" altLang="en-US" smtClean="0"/>
              <a:t>2025-06-02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A13E03-1A0C-4160-B588-F6F4E3C5512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11227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직사각형 54">
            <a:extLst>
              <a:ext uri="{FF2B5EF4-FFF2-40B4-BE49-F238E27FC236}">
                <a16:creationId xmlns:a16="http://schemas.microsoft.com/office/drawing/2014/main" id="{3D1EF615-C45F-4DB4-A11E-BFDEF451315F}"/>
              </a:ext>
            </a:extLst>
          </p:cNvPr>
          <p:cNvSpPr/>
          <p:nvPr/>
        </p:nvSpPr>
        <p:spPr>
          <a:xfrm>
            <a:off x="3692984" y="2630081"/>
            <a:ext cx="3978334" cy="192205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ko-KR" altLang="en-US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합작투자법인</a:t>
            </a:r>
            <a:endParaRPr lang="en-US" altLang="ko-KR" b="1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56" name="직사각형 55">
            <a:extLst>
              <a:ext uri="{FF2B5EF4-FFF2-40B4-BE49-F238E27FC236}">
                <a16:creationId xmlns:a16="http://schemas.microsoft.com/office/drawing/2014/main" id="{EF1E178D-DA7D-4F06-B75E-669D21970136}"/>
              </a:ext>
            </a:extLst>
          </p:cNvPr>
          <p:cNvSpPr/>
          <p:nvPr/>
        </p:nvSpPr>
        <p:spPr>
          <a:xfrm>
            <a:off x="687898" y="2936768"/>
            <a:ext cx="2215986" cy="130868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lnSpc>
                <a:spcPct val="120000"/>
              </a:lnSpc>
              <a:spcAft>
                <a:spcPts val="300"/>
              </a:spcAft>
              <a:defRPr/>
            </a:pPr>
            <a:r>
              <a:rPr lang="ko-KR" altLang="en-US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대주단</a:t>
            </a:r>
            <a:endParaRPr lang="en-US" altLang="ko-KR" b="1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 marL="171450" indent="-171450">
              <a:spcAft>
                <a:spcPts val="300"/>
              </a:spcAft>
              <a:buFontTx/>
              <a:buChar char="-"/>
              <a:defRPr/>
            </a:pPr>
            <a:r>
              <a:rPr lang="ko-KR" altLang="en-US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가나다라</a:t>
            </a:r>
            <a:endParaRPr lang="en-US" altLang="ko-KR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 marL="171450" indent="-171450">
              <a:spcAft>
                <a:spcPts val="300"/>
              </a:spcAft>
              <a:buFontTx/>
              <a:buChar char="-"/>
              <a:defRPr/>
            </a:pPr>
            <a:r>
              <a:rPr lang="ko-KR" altLang="en-US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상업은행</a:t>
            </a:r>
            <a:endParaRPr lang="en-US" altLang="ko-KR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cxnSp>
        <p:nvCxnSpPr>
          <p:cNvPr id="57" name="꺾인 연결선 49">
            <a:extLst>
              <a:ext uri="{FF2B5EF4-FFF2-40B4-BE49-F238E27FC236}">
                <a16:creationId xmlns:a16="http://schemas.microsoft.com/office/drawing/2014/main" id="{5DC9EBAE-9563-4E40-A0E6-9E1F85085601}"/>
              </a:ext>
            </a:extLst>
          </p:cNvPr>
          <p:cNvCxnSpPr/>
          <p:nvPr/>
        </p:nvCxnSpPr>
        <p:spPr>
          <a:xfrm flipV="1">
            <a:off x="7678594" y="2569202"/>
            <a:ext cx="1398480" cy="566571"/>
          </a:xfrm>
          <a:prstGeom prst="bentConnector3">
            <a:avLst>
              <a:gd name="adj1" fmla="val 18803"/>
            </a:avLst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직사각형 58">
            <a:extLst>
              <a:ext uri="{FF2B5EF4-FFF2-40B4-BE49-F238E27FC236}">
                <a16:creationId xmlns:a16="http://schemas.microsoft.com/office/drawing/2014/main" id="{F0EB6D98-5B59-4599-802D-F0EE838A1250}"/>
              </a:ext>
            </a:extLst>
          </p:cNvPr>
          <p:cNvSpPr/>
          <p:nvPr/>
        </p:nvSpPr>
        <p:spPr>
          <a:xfrm>
            <a:off x="9078035" y="3306276"/>
            <a:ext cx="2247103" cy="1074861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ko-KR" altLang="en-US" b="1" dirty="0">
                <a:latin typeface="맑은 고딕" panose="020B0503020000020004" pitchFamily="50" charset="-127"/>
              </a:rPr>
              <a:t>가나다라</a:t>
            </a:r>
            <a:endParaRPr lang="en-US" altLang="ko-KR" dirty="0">
              <a:latin typeface="맑은 고딕" panose="020B0503020000020004" pitchFamily="50" charset="-127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0251AADE-EA35-4B41-8BD6-9A74A8B727D7}"/>
              </a:ext>
            </a:extLst>
          </p:cNvPr>
          <p:cNvSpPr txBox="1"/>
          <p:nvPr/>
        </p:nvSpPr>
        <p:spPr>
          <a:xfrm>
            <a:off x="7940566" y="3216591"/>
            <a:ext cx="9562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ko-KR" altLang="en-US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62" name="직사각형 61">
            <a:extLst>
              <a:ext uri="{FF2B5EF4-FFF2-40B4-BE49-F238E27FC236}">
                <a16:creationId xmlns:a16="http://schemas.microsoft.com/office/drawing/2014/main" id="{FD98E1D1-E313-4CCF-973D-9F7A6CA47697}"/>
              </a:ext>
            </a:extLst>
          </p:cNvPr>
          <p:cNvSpPr/>
          <p:nvPr/>
        </p:nvSpPr>
        <p:spPr>
          <a:xfrm>
            <a:off x="3620847" y="5336272"/>
            <a:ext cx="1862193" cy="770913"/>
          </a:xfrm>
          <a:prstGeom prst="rect">
            <a:avLst/>
          </a:prstGeom>
          <a:solidFill>
            <a:schemeClr val="bg2">
              <a:lumMod val="75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ko-KR" altLang="en-US" b="1" dirty="0">
                <a:latin typeface="맑은 고딕" panose="020B0503020000020004" pitchFamily="50" charset="-127"/>
              </a:rPr>
              <a:t>가나다라</a:t>
            </a:r>
            <a:endParaRPr lang="en-US" altLang="ko-KR" dirty="0">
              <a:latin typeface="맑은 고딕" panose="020B0503020000020004" pitchFamily="50" charset="-127"/>
            </a:endParaRPr>
          </a:p>
        </p:txBody>
      </p:sp>
      <p:sp>
        <p:nvSpPr>
          <p:cNvPr id="68" name="직사각형 67">
            <a:extLst>
              <a:ext uri="{FF2B5EF4-FFF2-40B4-BE49-F238E27FC236}">
                <a16:creationId xmlns:a16="http://schemas.microsoft.com/office/drawing/2014/main" id="{C0B5E02D-194A-4793-81A4-A940D615FFD4}"/>
              </a:ext>
            </a:extLst>
          </p:cNvPr>
          <p:cNvSpPr/>
          <p:nvPr/>
        </p:nvSpPr>
        <p:spPr>
          <a:xfrm>
            <a:off x="5929827" y="5336272"/>
            <a:ext cx="1862193" cy="77091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ko-KR" altLang="en-US" b="1" dirty="0">
                <a:latin typeface="맑은 고딕" panose="020B0503020000020004" pitchFamily="50" charset="-127"/>
              </a:rPr>
              <a:t>가나다라</a:t>
            </a:r>
            <a:endParaRPr lang="en-US" altLang="ko-KR" dirty="0">
              <a:latin typeface="맑은 고딕" panose="020B0503020000020004" pitchFamily="50" charset="-127"/>
            </a:endParaRPr>
          </a:p>
        </p:txBody>
      </p:sp>
      <p:cxnSp>
        <p:nvCxnSpPr>
          <p:cNvPr id="70" name="꺾인 연결선 64">
            <a:extLst>
              <a:ext uri="{FF2B5EF4-FFF2-40B4-BE49-F238E27FC236}">
                <a16:creationId xmlns:a16="http://schemas.microsoft.com/office/drawing/2014/main" id="{5BEAF052-565C-4A1E-82D6-BCB0280EE592}"/>
              </a:ext>
            </a:extLst>
          </p:cNvPr>
          <p:cNvCxnSpPr>
            <a:stCxn id="55" idx="2"/>
            <a:endCxn id="62" idx="0"/>
          </p:cNvCxnSpPr>
          <p:nvPr/>
        </p:nvCxnSpPr>
        <p:spPr>
          <a:xfrm rot="5400000">
            <a:off x="4724981" y="4379101"/>
            <a:ext cx="784135" cy="1130207"/>
          </a:xfrm>
          <a:prstGeom prst="bentConnector3">
            <a:avLst>
              <a:gd name="adj1" fmla="val 50000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꺾인 연결선 65">
            <a:extLst>
              <a:ext uri="{FF2B5EF4-FFF2-40B4-BE49-F238E27FC236}">
                <a16:creationId xmlns:a16="http://schemas.microsoft.com/office/drawing/2014/main" id="{C2E8A84D-4ED8-4646-9958-8812F0878D3D}"/>
              </a:ext>
            </a:extLst>
          </p:cNvPr>
          <p:cNvCxnSpPr>
            <a:stCxn id="55" idx="2"/>
            <a:endCxn id="68" idx="0"/>
          </p:cNvCxnSpPr>
          <p:nvPr/>
        </p:nvCxnSpPr>
        <p:spPr>
          <a:xfrm rot="16200000" flipH="1">
            <a:off x="5879470" y="4354817"/>
            <a:ext cx="784135" cy="1178773"/>
          </a:xfrm>
          <a:prstGeom prst="bentConnector3">
            <a:avLst>
              <a:gd name="adj1" fmla="val 50000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>
            <a:extLst>
              <a:ext uri="{FF2B5EF4-FFF2-40B4-BE49-F238E27FC236}">
                <a16:creationId xmlns:a16="http://schemas.microsoft.com/office/drawing/2014/main" id="{458CCC7A-385D-4A38-BDE7-50CEEFA59681}"/>
              </a:ext>
            </a:extLst>
          </p:cNvPr>
          <p:cNvSpPr txBox="1"/>
          <p:nvPr/>
        </p:nvSpPr>
        <p:spPr>
          <a:xfrm>
            <a:off x="4121801" y="4613626"/>
            <a:ext cx="109064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EPC </a:t>
            </a:r>
            <a:r>
              <a:rPr lang="ko-KR" altLang="en-US" sz="1500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계약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D02EFDF8-DE62-4B29-93A5-1BD9747DE9DF}"/>
              </a:ext>
            </a:extLst>
          </p:cNvPr>
          <p:cNvSpPr txBox="1"/>
          <p:nvPr/>
        </p:nvSpPr>
        <p:spPr>
          <a:xfrm>
            <a:off x="5818384" y="4613626"/>
            <a:ext cx="171809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1500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운영 및 유지보수</a:t>
            </a:r>
          </a:p>
        </p:txBody>
      </p:sp>
      <p:sp>
        <p:nvSpPr>
          <p:cNvPr id="78" name="직사각형 77">
            <a:extLst>
              <a:ext uri="{FF2B5EF4-FFF2-40B4-BE49-F238E27FC236}">
                <a16:creationId xmlns:a16="http://schemas.microsoft.com/office/drawing/2014/main" id="{A8B3EDCE-A610-4207-94D2-F3F13AE78E4C}"/>
              </a:ext>
            </a:extLst>
          </p:cNvPr>
          <p:cNvSpPr/>
          <p:nvPr/>
        </p:nvSpPr>
        <p:spPr>
          <a:xfrm>
            <a:off x="9078035" y="4602149"/>
            <a:ext cx="2247103" cy="1036583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ko-KR" altLang="en-US" b="1" dirty="0">
                <a:latin typeface="맑은 고딕" panose="020B0503020000020004" pitchFamily="50" charset="-127"/>
              </a:rPr>
              <a:t>가나다라</a:t>
            </a:r>
            <a:endParaRPr lang="en-US" altLang="ko-KR" dirty="0">
              <a:latin typeface="맑은 고딕" panose="020B0503020000020004" pitchFamily="50" charset="-127"/>
            </a:endParaRPr>
          </a:p>
        </p:txBody>
      </p:sp>
      <p:sp>
        <p:nvSpPr>
          <p:cNvPr id="80" name="직사각형 79">
            <a:extLst>
              <a:ext uri="{FF2B5EF4-FFF2-40B4-BE49-F238E27FC236}">
                <a16:creationId xmlns:a16="http://schemas.microsoft.com/office/drawing/2014/main" id="{ABF7F3CB-D098-454A-BB53-2D7411CD66BA}"/>
              </a:ext>
            </a:extLst>
          </p:cNvPr>
          <p:cNvSpPr/>
          <p:nvPr/>
        </p:nvSpPr>
        <p:spPr>
          <a:xfrm>
            <a:off x="9073519" y="2006642"/>
            <a:ext cx="2247103" cy="1036583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ko-KR" altLang="en-US" b="1" dirty="0">
                <a:latin typeface="맑은 고딕" panose="020B0503020000020004" pitchFamily="50" charset="-127"/>
              </a:rPr>
              <a:t>가나다라</a:t>
            </a:r>
            <a:endParaRPr lang="en-US" altLang="ko-KR" dirty="0">
              <a:latin typeface="맑은 고딕" panose="020B0503020000020004" pitchFamily="50" charset="-127"/>
            </a:endParaRPr>
          </a:p>
        </p:txBody>
      </p:sp>
      <p:grpSp>
        <p:nvGrpSpPr>
          <p:cNvPr id="84" name="그룹 83">
            <a:extLst>
              <a:ext uri="{FF2B5EF4-FFF2-40B4-BE49-F238E27FC236}">
                <a16:creationId xmlns:a16="http://schemas.microsoft.com/office/drawing/2014/main" id="{5A8C67D6-B705-4EAD-995E-F4964F9E6F34}"/>
              </a:ext>
            </a:extLst>
          </p:cNvPr>
          <p:cNvGrpSpPr/>
          <p:nvPr/>
        </p:nvGrpSpPr>
        <p:grpSpPr>
          <a:xfrm>
            <a:off x="2454690" y="696286"/>
            <a:ext cx="6122677" cy="1255716"/>
            <a:chOff x="2239271" y="3805391"/>
            <a:chExt cx="4428912" cy="697766"/>
          </a:xfrm>
        </p:grpSpPr>
        <p:sp>
          <p:nvSpPr>
            <p:cNvPr id="123" name="직사각형 122">
              <a:extLst>
                <a:ext uri="{FF2B5EF4-FFF2-40B4-BE49-F238E27FC236}">
                  <a16:creationId xmlns:a16="http://schemas.microsoft.com/office/drawing/2014/main" id="{C744073E-8575-4312-86CD-3EBE420FE5FF}"/>
                </a:ext>
              </a:extLst>
            </p:cNvPr>
            <p:cNvSpPr/>
            <p:nvPr/>
          </p:nvSpPr>
          <p:spPr>
            <a:xfrm>
              <a:off x="2297301" y="3870301"/>
              <a:ext cx="1122312" cy="54293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 w="165100" prst="coolSlant"/>
            </a:sp3d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ko-KR" altLang="en-US" b="1" dirty="0">
                  <a:latin typeface="맑은 고딕" panose="020B0503020000020004" pitchFamily="50" charset="-127"/>
                </a:rPr>
                <a:t>가나다라</a:t>
              </a:r>
              <a:endParaRPr lang="en-US" altLang="ko-KR" dirty="0">
                <a:latin typeface="맑은 고딕" panose="020B0503020000020004" pitchFamily="50" charset="-127"/>
              </a:endParaRPr>
            </a:p>
            <a:p>
              <a:pPr algn="ctr">
                <a:defRPr/>
              </a:pPr>
              <a:r>
                <a:rPr lang="en-US" altLang="ko-KR" b="1" dirty="0">
                  <a:latin typeface="맑은 고딕" panose="020B0503020000020004" pitchFamily="50" charset="-127"/>
                </a:rPr>
                <a:t>(55%)</a:t>
              </a:r>
              <a:endParaRPr lang="ko-KR" altLang="en-US" b="1" dirty="0">
                <a:latin typeface="맑은 고딕" panose="020B0503020000020004" pitchFamily="50" charset="-127"/>
              </a:endParaRPr>
            </a:p>
          </p:txBody>
        </p:sp>
        <p:sp>
          <p:nvSpPr>
            <p:cNvPr id="124" name="직사각형 123">
              <a:extLst>
                <a:ext uri="{FF2B5EF4-FFF2-40B4-BE49-F238E27FC236}">
                  <a16:creationId xmlns:a16="http://schemas.microsoft.com/office/drawing/2014/main" id="{095EF223-27B2-4FA1-B371-B53420E75670}"/>
                </a:ext>
              </a:extLst>
            </p:cNvPr>
            <p:cNvSpPr/>
            <p:nvPr/>
          </p:nvSpPr>
          <p:spPr>
            <a:xfrm>
              <a:off x="3526424" y="3870301"/>
              <a:ext cx="1122312" cy="54293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 w="165100" prst="coolSlant"/>
            </a:sp3d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ko-KR" altLang="en-US" b="1" dirty="0">
                  <a:latin typeface="맑은 고딕" panose="020B0503020000020004" pitchFamily="50" charset="-127"/>
                </a:rPr>
                <a:t>가나다라</a:t>
              </a:r>
              <a:endParaRPr lang="en-US" altLang="ko-KR" dirty="0">
                <a:latin typeface="맑은 고딕" panose="020B0503020000020004" pitchFamily="50" charset="-127"/>
              </a:endParaRPr>
            </a:p>
            <a:p>
              <a:pPr algn="ctr">
                <a:defRPr/>
              </a:pPr>
              <a:r>
                <a:rPr lang="en-US" altLang="ko-KR" b="1" dirty="0">
                  <a:latin typeface="맑은 고딕" panose="020B0503020000020004" pitchFamily="50" charset="-127"/>
                </a:rPr>
                <a:t>(5%)</a:t>
              </a:r>
            </a:p>
          </p:txBody>
        </p:sp>
        <p:sp>
          <p:nvSpPr>
            <p:cNvPr id="125" name="직사각형 124">
              <a:extLst>
                <a:ext uri="{FF2B5EF4-FFF2-40B4-BE49-F238E27FC236}">
                  <a16:creationId xmlns:a16="http://schemas.microsoft.com/office/drawing/2014/main" id="{983465A0-991D-43C5-A29E-490E74BCB5EF}"/>
                </a:ext>
              </a:extLst>
            </p:cNvPr>
            <p:cNvSpPr/>
            <p:nvPr/>
          </p:nvSpPr>
          <p:spPr>
            <a:xfrm>
              <a:off x="4754340" y="3870301"/>
              <a:ext cx="1847702" cy="542937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 w="165100" prst="coolSlant"/>
            </a:sp3d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ko-KR" altLang="en-US" b="1" dirty="0">
                  <a:latin typeface="맑은 고딕" panose="020B0503020000020004" pitchFamily="50" charset="-127"/>
                </a:rPr>
                <a:t>가나다라</a:t>
              </a:r>
              <a:endParaRPr lang="en-US" altLang="ko-KR" dirty="0">
                <a:latin typeface="맑은 고딕" panose="020B0503020000020004" pitchFamily="50" charset="-127"/>
              </a:endParaRPr>
            </a:p>
            <a:p>
              <a:pPr algn="ctr">
                <a:defRPr/>
              </a:pPr>
              <a:r>
                <a:rPr lang="en-US" altLang="ko-KR" b="1" dirty="0">
                  <a:latin typeface="맑은 고딕" panose="020B0503020000020004" pitchFamily="50" charset="-127"/>
                </a:rPr>
                <a:t>(40%)</a:t>
              </a:r>
              <a:endParaRPr lang="en-US" altLang="ko-KR" dirty="0">
                <a:latin typeface="맑은 고딕" panose="020B0503020000020004" pitchFamily="50" charset="-127"/>
              </a:endParaRPr>
            </a:p>
          </p:txBody>
        </p:sp>
        <p:sp>
          <p:nvSpPr>
            <p:cNvPr id="126" name="직사각형 125">
              <a:extLst>
                <a:ext uri="{FF2B5EF4-FFF2-40B4-BE49-F238E27FC236}">
                  <a16:creationId xmlns:a16="http://schemas.microsoft.com/office/drawing/2014/main" id="{E6A621BD-288A-433C-A627-0F267EB81A2D}"/>
                </a:ext>
              </a:extLst>
            </p:cNvPr>
            <p:cNvSpPr/>
            <p:nvPr/>
          </p:nvSpPr>
          <p:spPr>
            <a:xfrm>
              <a:off x="2239271" y="3805391"/>
              <a:ext cx="4428912" cy="697766"/>
            </a:xfrm>
            <a:prstGeom prst="rect">
              <a:avLst/>
            </a:prstGeom>
            <a:noFill/>
            <a:ln w="1905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/>
            </a:p>
          </p:txBody>
        </p:sp>
      </p:grpSp>
      <p:cxnSp>
        <p:nvCxnSpPr>
          <p:cNvPr id="91" name="직선 화살표 연결선 90">
            <a:extLst>
              <a:ext uri="{FF2B5EF4-FFF2-40B4-BE49-F238E27FC236}">
                <a16:creationId xmlns:a16="http://schemas.microsoft.com/office/drawing/2014/main" id="{3792A74A-79B4-4101-AEA9-FBBD640F980B}"/>
              </a:ext>
            </a:extLst>
          </p:cNvPr>
          <p:cNvCxnSpPr>
            <a:cxnSpLocks/>
            <a:stCxn id="123" idx="2"/>
          </p:cNvCxnSpPr>
          <p:nvPr/>
        </p:nvCxnSpPr>
        <p:spPr>
          <a:xfrm>
            <a:off x="3310674" y="1790182"/>
            <a:ext cx="910330" cy="80154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직선 화살표 연결선 91">
            <a:extLst>
              <a:ext uri="{FF2B5EF4-FFF2-40B4-BE49-F238E27FC236}">
                <a16:creationId xmlns:a16="http://schemas.microsoft.com/office/drawing/2014/main" id="{853C9D98-E187-4F6A-9A14-C1BD9C779A87}"/>
              </a:ext>
            </a:extLst>
          </p:cNvPr>
          <p:cNvCxnSpPr>
            <a:cxnSpLocks/>
            <a:stCxn id="124" idx="2"/>
          </p:cNvCxnSpPr>
          <p:nvPr/>
        </p:nvCxnSpPr>
        <p:spPr>
          <a:xfrm flipH="1">
            <a:off x="5009854" y="1790182"/>
            <a:ext cx="1" cy="80210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직선 화살표 연결선 92">
            <a:extLst>
              <a:ext uri="{FF2B5EF4-FFF2-40B4-BE49-F238E27FC236}">
                <a16:creationId xmlns:a16="http://schemas.microsoft.com/office/drawing/2014/main" id="{191441A2-0EE6-4C7D-8644-C69DFCF9FEEE}"/>
              </a:ext>
            </a:extLst>
          </p:cNvPr>
          <p:cNvCxnSpPr>
            <a:cxnSpLocks/>
            <a:stCxn id="125" idx="2"/>
          </p:cNvCxnSpPr>
          <p:nvPr/>
        </p:nvCxnSpPr>
        <p:spPr>
          <a:xfrm>
            <a:off x="7208769" y="1790182"/>
            <a:ext cx="0" cy="8315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꺾인 연결선 71">
            <a:extLst>
              <a:ext uri="{FF2B5EF4-FFF2-40B4-BE49-F238E27FC236}">
                <a16:creationId xmlns:a16="http://schemas.microsoft.com/office/drawing/2014/main" id="{96575E84-F80D-43A1-8B9B-6EC26CD170CD}"/>
              </a:ext>
            </a:extLst>
          </p:cNvPr>
          <p:cNvCxnSpPr>
            <a:endCxn id="78" idx="1"/>
          </p:cNvCxnSpPr>
          <p:nvPr/>
        </p:nvCxnSpPr>
        <p:spPr>
          <a:xfrm>
            <a:off x="7678594" y="4308647"/>
            <a:ext cx="1399442" cy="811795"/>
          </a:xfrm>
          <a:prstGeom prst="bentConnector3">
            <a:avLst>
              <a:gd name="adj1" fmla="val 21223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TextBox 95">
            <a:extLst>
              <a:ext uri="{FF2B5EF4-FFF2-40B4-BE49-F238E27FC236}">
                <a16:creationId xmlns:a16="http://schemas.microsoft.com/office/drawing/2014/main" id="{1FF0E04E-4BE9-4BBB-97DD-B5BC2A5094A4}"/>
              </a:ext>
            </a:extLst>
          </p:cNvPr>
          <p:cNvSpPr txBox="1"/>
          <p:nvPr/>
        </p:nvSpPr>
        <p:spPr>
          <a:xfrm>
            <a:off x="7897921" y="3493301"/>
            <a:ext cx="95627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1500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구매계약</a:t>
            </a:r>
          </a:p>
        </p:txBody>
      </p:sp>
      <p:cxnSp>
        <p:nvCxnSpPr>
          <p:cNvPr id="98" name="직선 화살표 연결선 97">
            <a:extLst>
              <a:ext uri="{FF2B5EF4-FFF2-40B4-BE49-F238E27FC236}">
                <a16:creationId xmlns:a16="http://schemas.microsoft.com/office/drawing/2014/main" id="{ABC47AF9-886C-4CC6-BC9A-E5295EB0C1E0}"/>
              </a:ext>
            </a:extLst>
          </p:cNvPr>
          <p:cNvCxnSpPr/>
          <p:nvPr/>
        </p:nvCxnSpPr>
        <p:spPr>
          <a:xfrm>
            <a:off x="7678594" y="3843706"/>
            <a:ext cx="1394925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직선 화살표 연결선 98">
            <a:extLst>
              <a:ext uri="{FF2B5EF4-FFF2-40B4-BE49-F238E27FC236}">
                <a16:creationId xmlns:a16="http://schemas.microsoft.com/office/drawing/2014/main" id="{52A80BB0-A0A2-412B-8B53-D827FB5398C4}"/>
              </a:ext>
            </a:extLst>
          </p:cNvPr>
          <p:cNvCxnSpPr>
            <a:cxnSpLocks/>
          </p:cNvCxnSpPr>
          <p:nvPr/>
        </p:nvCxnSpPr>
        <p:spPr>
          <a:xfrm>
            <a:off x="2903884" y="3591109"/>
            <a:ext cx="7891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Box 99">
            <a:extLst>
              <a:ext uri="{FF2B5EF4-FFF2-40B4-BE49-F238E27FC236}">
                <a16:creationId xmlns:a16="http://schemas.microsoft.com/office/drawing/2014/main" id="{BBB5A3EC-9195-48EE-A38B-700A999E5083}"/>
              </a:ext>
            </a:extLst>
          </p:cNvPr>
          <p:cNvSpPr txBox="1"/>
          <p:nvPr/>
        </p:nvSpPr>
        <p:spPr>
          <a:xfrm>
            <a:off x="2804337" y="3147578"/>
            <a:ext cx="95627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1500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대출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5683D76E-930F-4ECF-9130-E7DD11E6C882}"/>
              </a:ext>
            </a:extLst>
          </p:cNvPr>
          <p:cNvSpPr txBox="1"/>
          <p:nvPr/>
        </p:nvSpPr>
        <p:spPr>
          <a:xfrm>
            <a:off x="1530382" y="1139478"/>
            <a:ext cx="9597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b="1" dirty="0">
                <a:latin typeface="맑은 고딕" panose="020B0503020000020004" pitchFamily="50" charset="-127"/>
              </a:rPr>
              <a:t>지분</a:t>
            </a:r>
            <a:endParaRPr lang="en-US" altLang="ko-KR" b="1" dirty="0">
              <a:latin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78487548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36</Words>
  <Application>Microsoft Office PowerPoint</Application>
  <PresentationFormat>와이드스크린</PresentationFormat>
  <Paragraphs>22</Paragraphs>
  <Slides>1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Kind</dc:creator>
  <cp:lastModifiedBy>COMTREE</cp:lastModifiedBy>
  <cp:revision>6</cp:revision>
  <dcterms:created xsi:type="dcterms:W3CDTF">2024-08-22T05:39:36Z</dcterms:created>
  <dcterms:modified xsi:type="dcterms:W3CDTF">2025-06-02T07:16:07Z</dcterms:modified>
</cp:coreProperties>
</file>

<file path=docProps/thumbnail.jpeg>
</file>